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2" r:id="rId1"/>
  </p:sldMasterIdLst>
  <p:sldIdLst>
    <p:sldId id="256" r:id="rId2"/>
    <p:sldId id="264" r:id="rId3"/>
    <p:sldId id="266" r:id="rId4"/>
    <p:sldId id="265" r:id="rId5"/>
    <p:sldId id="267" r:id="rId6"/>
    <p:sldId id="268" r:id="rId7"/>
    <p:sldId id="269" r:id="rId8"/>
    <p:sldId id="258" r:id="rId9"/>
    <p:sldId id="262" r:id="rId10"/>
    <p:sldId id="263" r:id="rId11"/>
    <p:sldId id="257" r:id="rId12"/>
    <p:sldId id="270" r:id="rId13"/>
    <p:sldId id="261" r:id="rId14"/>
    <p:sldId id="271" r:id="rId15"/>
    <p:sldId id="276" r:id="rId16"/>
    <p:sldId id="260" r:id="rId17"/>
    <p:sldId id="272" r:id="rId18"/>
    <p:sldId id="273" r:id="rId19"/>
    <p:sldId id="274" r:id="rId20"/>
    <p:sldId id="275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42"/>
    <p:restoredTop sz="92264"/>
  </p:normalViewPr>
  <p:slideViewPr>
    <p:cSldViewPr snapToGrid="0" snapToObjects="1">
      <p:cViewPr>
        <p:scale>
          <a:sx n="75" d="100"/>
          <a:sy n="75" d="100"/>
        </p:scale>
        <p:origin x="736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05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59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10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86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90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410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0197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48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33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676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14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75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https://i.stack.imgur.com/WL3xZ.p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963177F-05C6-B345-BC8F-4A0AF8DA2D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70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AA8196-DA0C-594E-9FD9-13EEAB5A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17" y="635000"/>
            <a:ext cx="98171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68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8C2DAA-2FEC-6940-B7D0-3BB9B00BD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980" y="0"/>
            <a:ext cx="481584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B64F38-20A1-CB43-BA8D-B46A81AEA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38"/>
          <a:stretch/>
        </p:blipFill>
        <p:spPr>
          <a:xfrm>
            <a:off x="6570980" y="5920577"/>
            <a:ext cx="4815840" cy="9374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F5FF08-9DE6-9449-96A6-A75BF68D9438}"/>
              </a:ext>
            </a:extLst>
          </p:cNvPr>
          <p:cNvSpPr/>
          <p:nvPr/>
        </p:nvSpPr>
        <p:spPr>
          <a:xfrm>
            <a:off x="1048250" y="1285132"/>
            <a:ext cx="5522730" cy="4893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Working Pixels = 38768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white, black or almost white, black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38768 *3  = 116,304	for RGB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We have 116304 bytes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Char = 1 byte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Average Word = 5 Char + 1 Space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116304 / 6 = 19384 words fit in our picture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6AE1F5-F068-7A43-A82D-9BD4318CE6F0}"/>
              </a:ext>
            </a:extLst>
          </p:cNvPr>
          <p:cNvCxnSpPr>
            <a:cxnSpLocks/>
          </p:cNvCxnSpPr>
          <p:nvPr/>
        </p:nvCxnSpPr>
        <p:spPr>
          <a:xfrm flipV="1">
            <a:off x="7119256" y="4889924"/>
            <a:ext cx="1698173" cy="1100384"/>
          </a:xfrm>
          <a:prstGeom prst="straightConnector1">
            <a:avLst/>
          </a:prstGeom>
          <a:ln w="539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ACF7A63-A7C5-8746-9A75-E869374E0111}"/>
              </a:ext>
            </a:extLst>
          </p:cNvPr>
          <p:cNvSpPr/>
          <p:nvPr/>
        </p:nvSpPr>
        <p:spPr>
          <a:xfrm>
            <a:off x="6662450" y="213751"/>
            <a:ext cx="295465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ENTIRE </a:t>
            </a:r>
            <a:r>
              <a:rPr lang="en-US" sz="2400" dirty="0" err="1">
                <a:solidFill>
                  <a:srgbClr val="0070C0"/>
                </a:solidFill>
              </a:rPr>
              <a:t>img.size</a:t>
            </a:r>
            <a:r>
              <a:rPr lang="en-US" sz="2400" dirty="0">
                <a:solidFill>
                  <a:srgbClr val="0070C0"/>
                </a:solidFill>
              </a:rPr>
              <a:t> 		</a:t>
            </a:r>
          </a:p>
          <a:p>
            <a:r>
              <a:rPr lang="en-US" sz="2400" dirty="0">
                <a:solidFill>
                  <a:srgbClr val="0070C0"/>
                </a:solidFill>
              </a:rPr>
              <a:t>= 	(474, 675)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= 	319950 pixels</a:t>
            </a:r>
          </a:p>
          <a:p>
            <a:r>
              <a:rPr lang="en-US" sz="2400" dirty="0">
                <a:solidFill>
                  <a:srgbClr val="0070C0"/>
                </a:solidFill>
              </a:rPr>
              <a:t>x3   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= 	959,859  for RGB</a:t>
            </a:r>
          </a:p>
        </p:txBody>
      </p:sp>
    </p:spTree>
    <p:extLst>
      <p:ext uri="{BB962C8B-B14F-4D97-AF65-F5344CB8AC3E}">
        <p14:creationId xmlns:p14="http://schemas.microsoft.com/office/powerpoint/2010/main" val="3123197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963177F-05C6-B345-BC8F-4A0AF8DA2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0585" y="310994"/>
            <a:ext cx="10760928" cy="2258223"/>
          </a:xfrm>
        </p:spPr>
        <p:txBody>
          <a:bodyPr>
            <a:normAutofit fontScale="85000" lnSpcReduction="20000"/>
          </a:bodyPr>
          <a:lstStyle/>
          <a:p>
            <a:r>
              <a:rPr lang="en-US" b="1" i="1" dirty="0"/>
              <a:t>Initial Message:  This is my super secret message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After AES encryption.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Byte </a:t>
            </a:r>
            <a:r>
              <a:rPr lang="en-US" dirty="0">
                <a:sym typeface="Wingdings" pitchFamily="2" charset="2"/>
              </a:rPr>
              <a:t> String  Binary Conversion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dirty="0"/>
              <a:t>Binary Extension to get 8-Bits</a:t>
            </a:r>
          </a:p>
          <a:p>
            <a:r>
              <a:rPr lang="en-US" sz="1100" dirty="0"/>
              <a:t>Encrypted Binary Message:  ['</a:t>
            </a:r>
            <a:r>
              <a:rPr lang="en-US" sz="1100" dirty="0">
                <a:solidFill>
                  <a:srgbClr val="FFC000"/>
                </a:solidFill>
              </a:rPr>
              <a:t>0</a:t>
            </a:r>
            <a:r>
              <a:rPr lang="en-US" sz="1100" dirty="0">
                <a:solidFill>
                  <a:srgbClr val="00B0F0"/>
                </a:solidFill>
              </a:rPr>
              <a:t>1</a:t>
            </a:r>
            <a:r>
              <a:rPr lang="en-US" sz="1100" dirty="0">
                <a:solidFill>
                  <a:srgbClr val="7030A0"/>
                </a:solidFill>
              </a:rPr>
              <a:t>1</a:t>
            </a:r>
            <a:r>
              <a:rPr lang="en-US" sz="1100" dirty="0"/>
              <a:t>00010', '00100111', '00101111', '01011100', '01111000', '00111000', '00110110', '01111100', '01111000', '01011100', '01101110', '01011100', '01111000', '01100101', '00111000', '01011100', '01111000', '00110001', '01100110', '00111100', '01011100', '01111000', '01100010', '00110100', '01000100', '00101110', '01101110', '01101101', '01011100', '01111000', '01100001', '00110111', '01011100', '01111000', '01100101', '00110110', '01011100', '01111000', '00110000', '00110100', '01011100', '01111000', '01100110', '00110111', '01101000', '01010011', '01011100', '01111000', '00111001', '01100101', '01011100', '01111000', '01100101', '01100001', '00101011', '01011100', '01111000', '01100101', '00110001', '01011100', '01111000', '01100100', '01100100', '01011100', '01111000', '00111000', '01100010', '01011100', '01111000', '01100010', '00110111', '01011100', '01111000', '01100010', '01100010', '01011100', '01111000', '01100010', '00110000', '01011100', '01111000', '00111001', '00110001', '01011100', '01111000', '01100001', '00110000', '01011100', '01111000', '01100001', '00111001', '01011100', '01111000', '01100001', '01100011', '00100111']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53E275-EE2E-9A46-810E-57C596CEBA38}"/>
              </a:ext>
            </a:extLst>
          </p:cNvPr>
          <p:cNvSpPr/>
          <p:nvPr/>
        </p:nvSpPr>
        <p:spPr>
          <a:xfrm>
            <a:off x="217449" y="3429000"/>
            <a:ext cx="5252224" cy="2058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begin with : '01100010’</a:t>
            </a:r>
          </a:p>
          <a:p>
            <a:pPr>
              <a:lnSpc>
                <a:spcPct val="115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first working pixel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	x, y = (176, 351)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   R = 251		G = 237			B = 130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   R = 1111110</a:t>
            </a:r>
            <a:r>
              <a:rPr lang="en-US" sz="1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4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G = 1110110</a:t>
            </a:r>
            <a:r>
              <a:rPr lang="en-US" sz="1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1400" b="1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B = 1000001</a:t>
            </a:r>
            <a:r>
              <a:rPr lang="en-US" sz="1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endParaRPr lang="en-US" sz="1400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===========================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98DBDC-9E4C-3746-B160-B61D09656571}"/>
              </a:ext>
            </a:extLst>
          </p:cNvPr>
          <p:cNvSpPr txBox="1"/>
          <p:nvPr/>
        </p:nvSpPr>
        <p:spPr>
          <a:xfrm>
            <a:off x="5687122" y="2514701"/>
            <a:ext cx="4434227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The initial pixel, R value:			initial R =  251</a:t>
            </a:r>
          </a:p>
          <a:p>
            <a:r>
              <a:rPr lang="en-US" sz="1400" dirty="0"/>
              <a:t>The 8</a:t>
            </a:r>
            <a:r>
              <a:rPr lang="en-US" sz="1400" baseline="30000" dirty="0"/>
              <a:t>th</a:t>
            </a:r>
            <a:r>
              <a:rPr lang="en-US" sz="1400" dirty="0"/>
              <a:t> bit value in R:			initial bin_R4[7] = </a:t>
            </a:r>
            <a:r>
              <a:rPr lang="en-US" sz="1400" dirty="0">
                <a:solidFill>
                  <a:srgbClr val="FF0000"/>
                </a:solidFill>
              </a:rPr>
              <a:t>1</a:t>
            </a:r>
          </a:p>
          <a:p>
            <a:r>
              <a:rPr lang="en-US" sz="1400" dirty="0"/>
              <a:t>The [0] binary value of ‘EBM[1]’ 	11111101 = 0</a:t>
            </a:r>
          </a:p>
          <a:p>
            <a:r>
              <a:rPr lang="en-US" sz="1400" dirty="0"/>
              <a:t>Placement of EBM[0] into R[7]		Post bin_R4[7] = </a:t>
            </a:r>
            <a:r>
              <a:rPr lang="en-US" sz="1400" dirty="0">
                <a:solidFill>
                  <a:srgbClr val="FFC000"/>
                </a:solidFill>
              </a:rPr>
              <a:t>0</a:t>
            </a:r>
          </a:p>
          <a:p>
            <a:r>
              <a:rPr lang="en-US" sz="1400" dirty="0"/>
              <a:t>The value after LSB change		Post R =  250</a:t>
            </a:r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The initial pixel, G value:			initial G =  237</a:t>
            </a:r>
          </a:p>
          <a:p>
            <a:r>
              <a:rPr lang="en-US" sz="1400" dirty="0"/>
              <a:t>The 8</a:t>
            </a:r>
            <a:r>
              <a:rPr lang="en-US" sz="1400" baseline="30000" dirty="0"/>
              <a:t>th</a:t>
            </a:r>
            <a:r>
              <a:rPr lang="en-US" sz="1400" dirty="0"/>
              <a:t> bit value in G:			initial bin_G4[7] = </a:t>
            </a:r>
            <a:r>
              <a:rPr lang="en-US" sz="1400" dirty="0">
                <a:solidFill>
                  <a:srgbClr val="FF0000"/>
                </a:solidFill>
              </a:rPr>
              <a:t>1</a:t>
            </a:r>
          </a:p>
          <a:p>
            <a:r>
              <a:rPr lang="en-US" sz="1400" dirty="0"/>
              <a:t>The [1] binary value of ‘EBM[1]’	11101101 = 1</a:t>
            </a:r>
          </a:p>
          <a:p>
            <a:r>
              <a:rPr lang="en-US" sz="1400" dirty="0"/>
              <a:t>Placement of EBM[1] into G[7]		Post bin_G4[7] =</a:t>
            </a:r>
            <a:r>
              <a:rPr lang="en-US" sz="1400" dirty="0">
                <a:solidFill>
                  <a:srgbClr val="00B0F0"/>
                </a:solidFill>
              </a:rPr>
              <a:t> 1</a:t>
            </a:r>
          </a:p>
          <a:p>
            <a:r>
              <a:rPr lang="en-US" sz="1400" dirty="0"/>
              <a:t>The value after LSB change 		Post G =  237</a:t>
            </a:r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 </a:t>
            </a:r>
          </a:p>
          <a:p>
            <a:r>
              <a:rPr lang="en-US" sz="1400" dirty="0"/>
              <a:t>The initial pixel, B value:			initial B =  130</a:t>
            </a:r>
          </a:p>
          <a:p>
            <a:r>
              <a:rPr lang="en-US" sz="1400" dirty="0"/>
              <a:t>The 8</a:t>
            </a:r>
            <a:r>
              <a:rPr lang="en-US" sz="1400" baseline="30000" dirty="0"/>
              <a:t>th</a:t>
            </a:r>
            <a:r>
              <a:rPr lang="en-US" sz="1400" dirty="0"/>
              <a:t> bit value in B:			initial bin_B4[7] = </a:t>
            </a:r>
            <a:r>
              <a:rPr lang="en-US" sz="1400" dirty="0">
                <a:solidFill>
                  <a:srgbClr val="FF0000"/>
                </a:solidFill>
              </a:rPr>
              <a:t>0</a:t>
            </a:r>
          </a:p>
          <a:p>
            <a:r>
              <a:rPr lang="en-US" sz="1400" dirty="0"/>
              <a:t>The [1] binary value of ‘EBM[1]’ 	10000010 = 0</a:t>
            </a:r>
          </a:p>
          <a:p>
            <a:r>
              <a:rPr lang="en-US" sz="1400" dirty="0"/>
              <a:t>Placement of EBM[2] into B [7]		Post bin_B4[7] = </a:t>
            </a:r>
            <a:r>
              <a:rPr lang="en-US" sz="1400" dirty="0">
                <a:solidFill>
                  <a:srgbClr val="7030A0"/>
                </a:solidFill>
              </a:rPr>
              <a:t>0</a:t>
            </a:r>
          </a:p>
          <a:p>
            <a:r>
              <a:rPr lang="en-US" sz="1400" dirty="0"/>
              <a:t>The value after LSB change 		Post B =  130</a:t>
            </a:r>
          </a:p>
        </p:txBody>
      </p:sp>
    </p:spTree>
    <p:extLst>
      <p:ext uri="{BB962C8B-B14F-4D97-AF65-F5344CB8AC3E}">
        <p14:creationId xmlns:p14="http://schemas.microsoft.com/office/powerpoint/2010/main" val="1729930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1046C443-86DA-234C-A0E8-E0D7B198D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22"/>
          <a:stretch/>
        </p:blipFill>
        <p:spPr>
          <a:xfrm>
            <a:off x="845597" y="651824"/>
            <a:ext cx="4430598" cy="6072541"/>
          </a:xfrm>
          <a:prstGeom prst="rect">
            <a:avLst/>
          </a:prstGeom>
        </p:spPr>
      </p:pic>
      <p:pic>
        <p:nvPicPr>
          <p:cNvPr id="14" name="Picture 13" descr="A close up of a mans face&#13;&#10;&#13;&#10;Description automatically generated">
            <a:extLst>
              <a:ext uri="{FF2B5EF4-FFF2-40B4-BE49-F238E27FC236}">
                <a16:creationId xmlns:a16="http://schemas.microsoft.com/office/drawing/2014/main" id="{27905B5C-6BE2-3340-A157-9644C1C9A6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951" b="15741"/>
          <a:stretch/>
        </p:blipFill>
        <p:spPr>
          <a:xfrm>
            <a:off x="6915806" y="651824"/>
            <a:ext cx="4430598" cy="60725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012C227-33BD-AD45-B16D-E0AA9DE05353}"/>
              </a:ext>
            </a:extLst>
          </p:cNvPr>
          <p:cNvSpPr/>
          <p:nvPr/>
        </p:nvSpPr>
        <p:spPr>
          <a:xfrm>
            <a:off x="2227567" y="190159"/>
            <a:ext cx="705763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2700">
                  <a:noFill/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Message: 			“This is my super secret message 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C81867-F38C-AB4B-B384-BE9EB18999DB}"/>
              </a:ext>
            </a:extLst>
          </p:cNvPr>
          <p:cNvSpPr txBox="1"/>
          <p:nvPr/>
        </p:nvSpPr>
        <p:spPr>
          <a:xfrm>
            <a:off x="5276195" y="651824"/>
            <a:ext cx="163961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Length of = 44</a:t>
            </a:r>
          </a:p>
          <a:p>
            <a:endParaRPr lang="en-US" sz="1200" dirty="0"/>
          </a:p>
          <a:p>
            <a:pPr algn="ctr"/>
            <a:r>
              <a:rPr lang="en-US" sz="800" dirty="0"/>
              <a:t>01001110</a:t>
            </a:r>
          </a:p>
          <a:p>
            <a:pPr algn="ctr"/>
            <a:r>
              <a:rPr lang="en-US" sz="800" dirty="0"/>
              <a:t>01100001</a:t>
            </a:r>
          </a:p>
          <a:p>
            <a:pPr algn="ctr"/>
            <a:r>
              <a:rPr lang="en-US" sz="800" dirty="0"/>
              <a:t>01110100</a:t>
            </a:r>
          </a:p>
          <a:p>
            <a:pPr algn="ctr"/>
            <a:r>
              <a:rPr lang="en-US" sz="800" dirty="0"/>
              <a:t>01100101</a:t>
            </a:r>
          </a:p>
          <a:p>
            <a:pPr algn="ctr"/>
            <a:r>
              <a:rPr lang="en-US" sz="800" dirty="0"/>
              <a:t>00100111</a:t>
            </a:r>
          </a:p>
          <a:p>
            <a:pPr algn="ctr"/>
            <a:r>
              <a:rPr lang="en-US" sz="800" dirty="0"/>
              <a:t>01110011</a:t>
            </a:r>
          </a:p>
          <a:p>
            <a:pPr algn="ctr"/>
            <a:r>
              <a:rPr lang="en-US" sz="800" dirty="0"/>
              <a:t>00100000</a:t>
            </a:r>
          </a:p>
          <a:p>
            <a:pPr algn="ctr"/>
            <a:r>
              <a:rPr lang="en-US" sz="800" dirty="0"/>
              <a:t>01001100</a:t>
            </a:r>
          </a:p>
          <a:p>
            <a:pPr algn="ctr"/>
            <a:r>
              <a:rPr lang="en-US" sz="800" dirty="0"/>
              <a:t>01010000</a:t>
            </a:r>
          </a:p>
          <a:p>
            <a:pPr algn="ctr"/>
            <a:r>
              <a:rPr lang="en-US" sz="800" dirty="0"/>
              <a:t>01001100</a:t>
            </a:r>
          </a:p>
          <a:p>
            <a:pPr algn="ctr"/>
            <a:r>
              <a:rPr lang="en-US" sz="800" dirty="0"/>
              <a:t>00100000</a:t>
            </a:r>
          </a:p>
          <a:p>
            <a:pPr algn="ctr"/>
            <a:r>
              <a:rPr lang="en-US" sz="800" dirty="0"/>
              <a:t>01000110</a:t>
            </a:r>
          </a:p>
          <a:p>
            <a:pPr algn="ctr"/>
            <a:r>
              <a:rPr lang="en-US" sz="800" dirty="0"/>
              <a:t>01101001</a:t>
            </a:r>
          </a:p>
          <a:p>
            <a:pPr algn="ctr"/>
            <a:r>
              <a:rPr lang="en-US" sz="800" dirty="0"/>
              <a:t>01101110</a:t>
            </a:r>
          </a:p>
          <a:p>
            <a:pPr algn="ctr"/>
            <a:r>
              <a:rPr lang="en-US" sz="800" dirty="0"/>
              <a:t>01100001</a:t>
            </a:r>
          </a:p>
          <a:p>
            <a:pPr algn="ctr"/>
            <a:r>
              <a:rPr lang="en-US" sz="800" dirty="0"/>
              <a:t>01101110</a:t>
            </a:r>
          </a:p>
          <a:p>
            <a:pPr algn="ctr"/>
            <a:r>
              <a:rPr lang="en-US" sz="800" dirty="0"/>
              <a:t>01100011</a:t>
            </a:r>
          </a:p>
          <a:p>
            <a:pPr algn="ctr"/>
            <a:r>
              <a:rPr lang="en-US" sz="800" dirty="0"/>
              <a:t>01101001</a:t>
            </a:r>
          </a:p>
          <a:p>
            <a:pPr algn="ctr"/>
            <a:r>
              <a:rPr lang="en-US" sz="800" dirty="0"/>
              <a:t>01100001</a:t>
            </a:r>
          </a:p>
          <a:p>
            <a:pPr algn="ctr"/>
            <a:r>
              <a:rPr lang="en-US" sz="800" dirty="0"/>
              <a:t>01101100</a:t>
            </a:r>
          </a:p>
          <a:p>
            <a:pPr algn="ctr"/>
            <a:r>
              <a:rPr lang="en-US" sz="800" dirty="0"/>
              <a:t>00100000</a:t>
            </a:r>
          </a:p>
          <a:p>
            <a:pPr algn="ctr"/>
            <a:r>
              <a:rPr lang="en-US" sz="800" dirty="0"/>
              <a:t>01000001</a:t>
            </a:r>
          </a:p>
          <a:p>
            <a:pPr algn="ctr"/>
            <a:r>
              <a:rPr lang="en-US" sz="800" dirty="0"/>
              <a:t>01100011</a:t>
            </a:r>
          </a:p>
          <a:p>
            <a:pPr algn="ctr"/>
            <a:r>
              <a:rPr lang="en-US" sz="800" dirty="0"/>
              <a:t>01100011</a:t>
            </a:r>
          </a:p>
          <a:p>
            <a:pPr algn="ctr"/>
            <a:r>
              <a:rPr lang="en-US" sz="800" dirty="0"/>
              <a:t>01101111</a:t>
            </a:r>
          </a:p>
          <a:p>
            <a:pPr algn="ctr"/>
            <a:r>
              <a:rPr lang="en-US" sz="800" dirty="0"/>
              <a:t>01110101</a:t>
            </a:r>
          </a:p>
          <a:p>
            <a:pPr algn="ctr"/>
            <a:r>
              <a:rPr lang="en-US" sz="800" dirty="0"/>
              <a:t>01101110</a:t>
            </a:r>
          </a:p>
          <a:p>
            <a:pPr algn="ctr"/>
            <a:r>
              <a:rPr lang="en-US" sz="800" dirty="0"/>
              <a:t>01110100</a:t>
            </a:r>
          </a:p>
          <a:p>
            <a:pPr algn="ctr"/>
            <a:r>
              <a:rPr lang="en-US" sz="800" dirty="0"/>
              <a:t>00100000</a:t>
            </a:r>
          </a:p>
          <a:p>
            <a:pPr algn="ctr"/>
            <a:r>
              <a:rPr lang="en-US" sz="800" dirty="0"/>
              <a:t>00110001</a:t>
            </a:r>
          </a:p>
          <a:p>
            <a:pPr algn="ctr"/>
            <a:r>
              <a:rPr lang="en-US" sz="800" dirty="0"/>
              <a:t>00110001</a:t>
            </a:r>
          </a:p>
          <a:p>
            <a:pPr algn="ctr"/>
            <a:r>
              <a:rPr lang="en-US" sz="800" dirty="0"/>
              <a:t>00110001</a:t>
            </a:r>
          </a:p>
          <a:p>
            <a:pPr algn="ctr"/>
            <a:r>
              <a:rPr lang="en-US" sz="800" dirty="0"/>
              <a:t>00110000</a:t>
            </a:r>
          </a:p>
          <a:p>
            <a:pPr algn="ctr"/>
            <a:r>
              <a:rPr lang="en-US" sz="800" dirty="0"/>
              <a:t>00110010</a:t>
            </a:r>
          </a:p>
          <a:p>
            <a:pPr algn="ctr"/>
            <a:r>
              <a:rPr lang="en-US" sz="800" dirty="0"/>
              <a:t>00111001</a:t>
            </a:r>
          </a:p>
          <a:p>
            <a:pPr algn="ctr"/>
            <a:r>
              <a:rPr lang="en-US" sz="800" dirty="0"/>
              <a:t>00110011</a:t>
            </a:r>
          </a:p>
          <a:p>
            <a:pPr algn="ctr"/>
            <a:r>
              <a:rPr lang="en-US" sz="800" dirty="0"/>
              <a:t>00110100</a:t>
            </a:r>
          </a:p>
          <a:p>
            <a:pPr algn="ctr"/>
            <a:r>
              <a:rPr lang="en-US" sz="800" dirty="0"/>
              <a:t>00111000</a:t>
            </a:r>
          </a:p>
          <a:p>
            <a:pPr algn="ctr"/>
            <a:r>
              <a:rPr lang="en-US" sz="800" dirty="0"/>
              <a:t>00110100</a:t>
            </a:r>
          </a:p>
          <a:p>
            <a:pPr algn="ctr"/>
            <a:r>
              <a:rPr lang="en-US" sz="800" dirty="0"/>
              <a:t>00111000</a:t>
            </a:r>
          </a:p>
          <a:p>
            <a:pPr algn="ctr"/>
            <a:r>
              <a:rPr lang="en-US" sz="800" dirty="0"/>
              <a:t>00110010</a:t>
            </a:r>
          </a:p>
          <a:p>
            <a:pPr algn="ctr"/>
            <a:r>
              <a:rPr lang="en-US" sz="800" dirty="0"/>
              <a:t>00111000</a:t>
            </a:r>
          </a:p>
          <a:p>
            <a:pPr algn="ctr"/>
            <a:r>
              <a:rPr lang="en-US" sz="800" dirty="0"/>
              <a:t>00110011</a:t>
            </a:r>
          </a:p>
          <a:p>
            <a:pPr algn="ctr"/>
            <a:r>
              <a:rPr lang="en-US" sz="800" dirty="0"/>
              <a:t>00110010</a:t>
            </a:r>
          </a:p>
          <a:p>
            <a:pPr algn="ctr"/>
            <a:r>
              <a:rPr lang="en-US" sz="800" dirty="0"/>
              <a:t>00111000</a:t>
            </a:r>
          </a:p>
          <a:p>
            <a:pPr algn="ctr"/>
            <a:r>
              <a:rPr lang="en-US" sz="800" dirty="0"/>
              <a:t>00110011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4EF023-B17D-AC41-AF60-483A8DE4CC00}"/>
              </a:ext>
            </a:extLst>
          </p:cNvPr>
          <p:cNvSpPr txBox="1"/>
          <p:nvPr/>
        </p:nvSpPr>
        <p:spPr>
          <a:xfrm>
            <a:off x="3213462" y="2468880"/>
            <a:ext cx="1724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Intentional 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Black</a:t>
            </a:r>
          </a:p>
        </p:txBody>
      </p:sp>
    </p:spTree>
    <p:extLst>
      <p:ext uri="{BB962C8B-B14F-4D97-AF65-F5344CB8AC3E}">
        <p14:creationId xmlns:p14="http://schemas.microsoft.com/office/powerpoint/2010/main" val="20285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21F03B22-99BD-5E41-B8F8-12897EC128FB}"/>
              </a:ext>
            </a:extLst>
          </p:cNvPr>
          <p:cNvSpPr txBox="1">
            <a:spLocks/>
          </p:cNvSpPr>
          <p:nvPr/>
        </p:nvSpPr>
        <p:spPr>
          <a:xfrm>
            <a:off x="120412" y="493215"/>
            <a:ext cx="6801612" cy="123989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Distortion Problems</a:t>
            </a:r>
          </a:p>
        </p:txBody>
      </p:sp>
      <p:pic>
        <p:nvPicPr>
          <p:cNvPr id="7" name="Picture 6" descr="A picture containing indoor&#13;&#10;&#13;&#10;Description automatically generated">
            <a:extLst>
              <a:ext uri="{FF2B5EF4-FFF2-40B4-BE49-F238E27FC236}">
                <a16:creationId xmlns:a16="http://schemas.microsoft.com/office/drawing/2014/main" id="{A6ACE147-5E9C-354F-AC0F-C458426D4AA7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68"/>
          <a:stretch/>
        </p:blipFill>
        <p:spPr bwMode="auto">
          <a:xfrm>
            <a:off x="7309324" y="309244"/>
            <a:ext cx="4344435" cy="62395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E380CA-11B4-3E47-9823-FADA0D43797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5" t="28692" r="21889" b="15041"/>
          <a:stretch/>
        </p:blipFill>
        <p:spPr bwMode="auto">
          <a:xfrm>
            <a:off x="1207956" y="2699196"/>
            <a:ext cx="1969770" cy="28460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C2CB0E-DA4A-4546-90B8-9E1B38EB9DE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1" t="5950" r="6168" b="19126"/>
          <a:stretch/>
        </p:blipFill>
        <p:spPr bwMode="auto">
          <a:xfrm>
            <a:off x="3694760" y="1862266"/>
            <a:ext cx="3097530" cy="3683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1701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230CEE-5E29-F342-950D-77C1727EE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36" y="327017"/>
            <a:ext cx="9021064" cy="3101983"/>
          </a:xfrm>
        </p:spPr>
        <p:txBody>
          <a:bodyPr/>
          <a:lstStyle/>
          <a:p>
            <a:r>
              <a:rPr lang="en-US" dirty="0"/>
              <a:t>4032 x 3024</a:t>
            </a:r>
          </a:p>
          <a:p>
            <a:r>
              <a:rPr lang="en-US" dirty="0"/>
              <a:t>Available Pixels 		= 12,192,768</a:t>
            </a:r>
          </a:p>
          <a:p>
            <a:r>
              <a:rPr lang="en-US" dirty="0"/>
              <a:t>x3 for RGB per pixel	= 36,578,304 available bytes</a:t>
            </a:r>
          </a:p>
          <a:p>
            <a:r>
              <a:rPr lang="en-US" dirty="0"/>
              <a:t>Based on LSB		= 36,578,304 total bits, since we use the last bit in each byte</a:t>
            </a:r>
          </a:p>
          <a:p>
            <a:r>
              <a:rPr lang="en-US" dirty="0"/>
              <a:t>8bits per char:</a:t>
            </a:r>
          </a:p>
          <a:p>
            <a:r>
              <a:rPr lang="en-US" dirty="0"/>
              <a:t>36,578,304 / 8 		= 4,572,288 chars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B86C34-7AD9-5B45-8B27-42AF4FADF8E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429" y="2072013"/>
            <a:ext cx="5944870" cy="445897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1C1694-9B18-4A4A-B5E8-6302EA99A47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429" y="327017"/>
            <a:ext cx="5822061" cy="410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06048-02BA-DC4E-9AEC-F8FE00ED2B1B}"/>
              </a:ext>
            </a:extLst>
          </p:cNvPr>
          <p:cNvSpPr txBox="1"/>
          <p:nvPr/>
        </p:nvSpPr>
        <p:spPr>
          <a:xfrm>
            <a:off x="724970" y="3059667"/>
            <a:ext cx="42788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Each book page: 	300-350 words</a:t>
            </a:r>
          </a:p>
          <a:p>
            <a:r>
              <a:rPr lang="en-US" dirty="0"/>
              <a:t>Word:			5 Characters + Space</a:t>
            </a:r>
          </a:p>
          <a:p>
            <a:endParaRPr lang="en-US" dirty="0"/>
          </a:p>
          <a:p>
            <a:r>
              <a:rPr lang="en-US" dirty="0"/>
              <a:t>Each book page:	2000 Characters</a:t>
            </a:r>
          </a:p>
          <a:p>
            <a:r>
              <a:rPr lang="en-US" dirty="0"/>
              <a:t>Avg. Book Length:	250 Pages</a:t>
            </a:r>
          </a:p>
          <a:p>
            <a:endParaRPr lang="en-US" dirty="0"/>
          </a:p>
          <a:p>
            <a:r>
              <a:rPr lang="en-US" dirty="0"/>
              <a:t>= 500, 000 Characters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51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963177F-05C6-B345-BC8F-4A0AF8DA2D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E9C64DD-ACF7-4341-87E9-AD220D157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58" y="1854925"/>
            <a:ext cx="5435642" cy="40872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A51A6F-DA46-7E43-B31B-C64E22556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4925"/>
            <a:ext cx="5435641" cy="4087265"/>
          </a:xfrm>
          <a:prstGeom prst="rect">
            <a:avLst/>
          </a:prstGeom>
          <a:ln w="57150">
            <a:solidFill>
              <a:srgbClr val="92D050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3C12FC-C4B2-7448-8D50-D6F5D0394B0D}"/>
              </a:ext>
            </a:extLst>
          </p:cNvPr>
          <p:cNvCxnSpPr/>
          <p:nvPr/>
        </p:nvCxnSpPr>
        <p:spPr>
          <a:xfrm flipH="1">
            <a:off x="4180115" y="3102428"/>
            <a:ext cx="770708" cy="6531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33B833-03F4-874C-89D3-747ABA256F64}"/>
              </a:ext>
            </a:extLst>
          </p:cNvPr>
          <p:cNvSpPr txBox="1"/>
          <p:nvPr/>
        </p:nvSpPr>
        <p:spPr>
          <a:xfrm>
            <a:off x="4036423" y="275267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1-Bit Speckling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BF0399-97B7-E244-9C05-A37A36FA3EC9}"/>
              </a:ext>
            </a:extLst>
          </p:cNvPr>
          <p:cNvCxnSpPr/>
          <p:nvPr/>
        </p:nvCxnSpPr>
        <p:spPr>
          <a:xfrm flipH="1">
            <a:off x="7411049" y="2324685"/>
            <a:ext cx="770708" cy="6531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9B090E-2BD8-C740-9CBF-BD3ABD4094CA}"/>
              </a:ext>
            </a:extLst>
          </p:cNvPr>
          <p:cNvSpPr txBox="1"/>
          <p:nvPr/>
        </p:nvSpPr>
        <p:spPr>
          <a:xfrm>
            <a:off x="7498133" y="2007110"/>
            <a:ext cx="288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Pixel Edge Deformation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4B4B9B-D83A-BD41-A85E-B2F219D1CE36}"/>
              </a:ext>
            </a:extLst>
          </p:cNvPr>
          <p:cNvSpPr txBox="1"/>
          <p:nvPr/>
        </p:nvSpPr>
        <p:spPr>
          <a:xfrm>
            <a:off x="5338565" y="471963"/>
            <a:ext cx="83164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Intentional Distortions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AE56F-C5A3-C14A-8BFA-DF746E002086}"/>
              </a:ext>
            </a:extLst>
          </p:cNvPr>
          <p:cNvSpPr txBox="1"/>
          <p:nvPr/>
        </p:nvSpPr>
        <p:spPr>
          <a:xfrm>
            <a:off x="3697357" y="4028661"/>
            <a:ext cx="216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Minor LSB Change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C449AA-F523-874B-9B92-F5EFE729581E}"/>
              </a:ext>
            </a:extLst>
          </p:cNvPr>
          <p:cNvSpPr txBox="1"/>
          <p:nvPr/>
        </p:nvSpPr>
        <p:spPr>
          <a:xfrm>
            <a:off x="9241288" y="2917762"/>
            <a:ext cx="2167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White to Black Change for Display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2B5C0D1-32DF-5C47-AA2C-63EAF7118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358" y="515235"/>
            <a:ext cx="4459756" cy="110799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(R !=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255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 !=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255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 !=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255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\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(R !=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254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 !=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254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 !=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254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\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(R !=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 !=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 !=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\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(R !=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 !=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 !=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489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963177F-05C6-B345-BC8F-4A0AF8DA2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73210"/>
            <a:ext cx="10363200" cy="6484789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We Don’t Want to Collect More Than Needed</a:t>
            </a:r>
          </a:p>
          <a:p>
            <a:pPr algn="l"/>
            <a:r>
              <a:rPr lang="en-US" sz="3000" dirty="0"/>
              <a:t> </a:t>
            </a:r>
            <a:r>
              <a:rPr lang="en-US" sz="3000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Binary Length + ##### </a:t>
            </a:r>
            <a:r>
              <a:rPr lang="en-US" sz="3000" i="1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Encrypted Message</a:t>
            </a:r>
            <a:endParaRPr lang="en-US" sz="3000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r>
              <a:rPr lang="en-US" sz="3000" b="1" i="1" dirty="0"/>
              <a:t>Initial Recovery: 	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001100010011000000111001</a:t>
            </a:r>
            <a:r>
              <a:rPr lang="en-US" b="1" i="1" dirty="0"/>
              <a:t>0010001100100011001000110010001100100011</a:t>
            </a:r>
            <a:r>
              <a:rPr lang="en-US" sz="3000" b="1" i="1" dirty="0"/>
              <a:t> …</a:t>
            </a:r>
            <a:endParaRPr lang="en-US" sz="3000" dirty="0"/>
          </a:p>
          <a:p>
            <a:pPr algn="l"/>
            <a:r>
              <a:rPr lang="en-US" sz="3000" dirty="0"/>
              <a:t>We know that </a:t>
            </a:r>
            <a:r>
              <a:rPr lang="en-US" sz="3000" b="1" i="1" dirty="0"/>
              <a:t>#####</a:t>
            </a:r>
            <a:r>
              <a:rPr lang="en-US" sz="3000" dirty="0"/>
              <a:t> 	“</a:t>
            </a:r>
            <a:r>
              <a:rPr lang="en-US" b="1" i="1" dirty="0"/>
              <a:t>0010001100100011001000110010001100100011”</a:t>
            </a:r>
            <a:r>
              <a:rPr lang="en-US" sz="3200" dirty="0"/>
              <a:t> </a:t>
            </a:r>
          </a:p>
          <a:p>
            <a:pPr algn="l"/>
            <a:endParaRPr lang="en-US" sz="3200" dirty="0"/>
          </a:p>
          <a:p>
            <a:pPr algn="l"/>
            <a:r>
              <a:rPr lang="en-US" sz="3000" dirty="0"/>
              <a:t>Would imply that the prior digits will be the length: </a:t>
            </a:r>
          </a:p>
          <a:p>
            <a:pPr algn="l"/>
            <a:r>
              <a:rPr lang="en-US" sz="3000" dirty="0"/>
              <a:t> </a:t>
            </a:r>
            <a:r>
              <a:rPr lang="en-US" sz="2400" dirty="0"/>
              <a:t>001100010011000000111001</a:t>
            </a:r>
          </a:p>
          <a:p>
            <a:pPr algn="l"/>
            <a:r>
              <a:rPr lang="en-US" sz="2400" dirty="0"/>
              <a:t> ‘00110001’ ‘00110000’ ’00111001’	= 109</a:t>
            </a:r>
          </a:p>
          <a:p>
            <a:pPr algn="l"/>
            <a:r>
              <a:rPr lang="en-US" sz="3000" dirty="0"/>
              <a:t>109 x 8 = 872-Bits that need to be collected </a:t>
            </a:r>
          </a:p>
          <a:p>
            <a:pPr algn="l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13034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963177F-05C6-B345-BC8F-4A0AF8DA2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16933"/>
            <a:ext cx="10905067" cy="68580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marL="514350" indent="-514350" algn="l">
              <a:buClrTx/>
              <a:buFont typeface="+mj-lt"/>
              <a:buAutoNum type="arabicPeriod"/>
            </a:pPr>
            <a:r>
              <a:rPr lang="en-US" sz="3000" dirty="0"/>
              <a:t>We Know the First Working Pixel</a:t>
            </a:r>
          </a:p>
          <a:p>
            <a:pPr marL="514350" indent="-514350" algn="l">
              <a:buClrTx/>
              <a:buFont typeface="+mj-lt"/>
              <a:buAutoNum type="arabicPeriod"/>
            </a:pPr>
            <a:r>
              <a:rPr lang="en-US" sz="3000" dirty="0"/>
              <a:t>We Know How Many Bits that We Need To Collect</a:t>
            </a:r>
          </a:p>
          <a:p>
            <a:pPr marL="514350" indent="-514350" algn="l">
              <a:buClrTx/>
              <a:buFont typeface="+mj-lt"/>
              <a:buAutoNum type="arabicPeriod"/>
            </a:pPr>
            <a:r>
              <a:rPr lang="en-US" sz="3000" dirty="0"/>
              <a:t>Move to each Working Pixel </a:t>
            </a:r>
          </a:p>
          <a:p>
            <a:pPr marL="1428750" lvl="2" indent="-514350" algn="l">
              <a:buClr>
                <a:schemeClr val="bg1"/>
              </a:buClr>
              <a:buFont typeface="+mj-lt"/>
              <a:buAutoNum type="arabicPeriod"/>
            </a:pPr>
            <a:r>
              <a:rPr lang="en-US" sz="2800" dirty="0">
                <a:sym typeface="Wingdings" pitchFamily="2" charset="2"/>
              </a:rPr>
              <a:t>Collect  RGB </a:t>
            </a:r>
          </a:p>
          <a:p>
            <a:pPr marL="1428750" lvl="2" indent="-514350" algn="l">
              <a:buClr>
                <a:schemeClr val="bg1"/>
              </a:buClr>
              <a:buFont typeface="+mj-lt"/>
              <a:buAutoNum type="arabicPeriod"/>
            </a:pPr>
            <a:r>
              <a:rPr lang="en-US" sz="2800" dirty="0">
                <a:sym typeface="Wingdings" pitchFamily="2" charset="2"/>
              </a:rPr>
              <a:t>Collect  Least Significant Bit</a:t>
            </a:r>
            <a:endParaRPr lang="en-US" sz="2800" dirty="0"/>
          </a:p>
          <a:p>
            <a:endParaRPr lang="en-US" dirty="0"/>
          </a:p>
          <a:p>
            <a:r>
              <a:rPr lang="en-US" dirty="0"/>
              <a:t>Pixel Pickup: 00110001001100000011100110011000000100011001000110010001100100011001000110110001000100111001011110101110001111000001110000011011001111100011110000101110001101110010111000111100001100101001110000101110001111000001100010110011000111100010111000111100001100010001101000100010000101110011011100110110101011100011110000110000100110111010111000111100001100101001101100101110001111000001100000011010001011100011110000110011000110111011010000101001101011100011110000011100101100101010111000111100001100101011000010010101101011100011110000110010100110001010111000111100001100100011001000101110001111000001110000110001001011100011110000110001000110111010111000111100001100010011000100101110001111000011000100011000001011100011110000011100100110001010111000111100001100001001100000101110001111000011000010011100101011100011110000110000101100011001001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701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963177F-05C6-B345-BC8F-4A0AF8DA2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607734"/>
            <a:ext cx="12073467" cy="3877733"/>
          </a:xfrm>
        </p:spPr>
        <p:txBody>
          <a:bodyPr>
            <a:normAutofit/>
          </a:bodyPr>
          <a:lstStyle/>
          <a:p>
            <a:r>
              <a:rPr lang="en-US" dirty="0"/>
              <a:t>Decrypt Pickup Placement:  ['01100010', '00100111', '00101111', '01011100', '01111000', '00111000', '00110110', '01111100', '01111000', '01011100', '01101110', '01011100', '01111000', '01100101', '00111000', '01011100', '01111000', '00110001', '01100110', '00111100', '01011100', '01111000', '01100010', '00110100', '01000100', '00101110', '01101110', '01101101', '01011100', '01111000', '01100001', '00110111', '01011100', '01111000', '01100101', '00110110', '01011100', '01111000', '00110000', '00110100', '01011100', '01111000', '01100110', '00110111', '01101000', '01010011', '01011100', '01111000', '00111001', '01100101', '01011100', '01111000', '01100101', '01100001', '00101011', '01011100', '01111000', '01100101', '00110001', '01011100', '01111000', '01100100', '01100100', '01011100', '01111000', '00111000', '01100010', '01011100', '01111000', '01100010', '00110111', '01011100', '01111000', '01100010', '01100010', '01011100', '01111000', '01100010', '00110000', '01011100', '01111000', '00111001', '00110001', '01011100', '01111000', '01100001', '00110000', '01011100', '01111000', '01100001', '00111001', '01011100', '01111000', '01100001', '01100011', '00100111']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5E2EEE-0E79-CE40-AC03-844F68D2CA1F}"/>
              </a:ext>
            </a:extLst>
          </p:cNvPr>
          <p:cNvSpPr txBox="1"/>
          <p:nvPr/>
        </p:nvSpPr>
        <p:spPr>
          <a:xfrm>
            <a:off x="605447" y="253999"/>
            <a:ext cx="8403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Separate into 8-bit array</a:t>
            </a:r>
          </a:p>
        </p:txBody>
      </p:sp>
    </p:spTree>
    <p:extLst>
      <p:ext uri="{BB962C8B-B14F-4D97-AF65-F5344CB8AC3E}">
        <p14:creationId xmlns:p14="http://schemas.microsoft.com/office/powerpoint/2010/main" val="3685748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B049C9-90D3-1D4E-AB03-25819F7B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0"/>
            <a:ext cx="6591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9C8468-967C-BC4D-B51F-4ADF5BD33ACA}"/>
              </a:ext>
            </a:extLst>
          </p:cNvPr>
          <p:cNvSpPr/>
          <p:nvPr/>
        </p:nvSpPr>
        <p:spPr>
          <a:xfrm>
            <a:off x="1075268" y="-3"/>
            <a:ext cx="1354667" cy="280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/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\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8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6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|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\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n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\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592A79-AAD5-3946-96CC-03C1980CB8DA}"/>
              </a:ext>
            </a:extLst>
          </p:cNvPr>
          <p:cNvSpPr/>
          <p:nvPr/>
        </p:nvSpPr>
        <p:spPr>
          <a:xfrm>
            <a:off x="3623734" y="48169"/>
            <a:ext cx="1354667" cy="305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6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\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0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4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\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f</a:t>
            </a: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7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89D19D-CB28-AA40-BA8E-CF4CC93D8A84}"/>
              </a:ext>
            </a:extLst>
          </p:cNvPr>
          <p:cNvSpPr/>
          <p:nvPr/>
        </p:nvSpPr>
        <p:spPr>
          <a:xfrm>
            <a:off x="6087535" y="12103"/>
            <a:ext cx="1354667" cy="2554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\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1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\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d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d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\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3D92E7-8DD4-634C-8FA7-361582082626}"/>
              </a:ext>
            </a:extLst>
          </p:cNvPr>
          <p:cNvSpPr/>
          <p:nvPr/>
        </p:nvSpPr>
        <p:spPr>
          <a:xfrm>
            <a:off x="8310036" y="48169"/>
            <a:ext cx="1354667" cy="2554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8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b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\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b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7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\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b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b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C41672-8E92-C74B-8034-2133126DB9E9}"/>
              </a:ext>
            </a:extLst>
          </p:cNvPr>
          <p:cNvSpPr/>
          <p:nvPr/>
        </p:nvSpPr>
        <p:spPr>
          <a:xfrm>
            <a:off x="10579107" y="12103"/>
            <a:ext cx="1354667" cy="2306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0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\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9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\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c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43BC17-A70A-2B4B-A1C7-09D5644F4B28}"/>
              </a:ext>
            </a:extLst>
          </p:cNvPr>
          <p:cNvSpPr/>
          <p:nvPr/>
        </p:nvSpPr>
        <p:spPr>
          <a:xfrm>
            <a:off x="-8465" y="2862193"/>
            <a:ext cx="12192000" cy="3571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join our converted character pickup back into encrypted string: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type(</a:t>
            </a:r>
            <a:r>
              <a:rPr lang="en-US" sz="2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joinedStr</a:t>
            </a:r>
            <a:r>
              <a:rPr lang="en-US" sz="2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	&lt;class '</a:t>
            </a:r>
            <a:r>
              <a:rPr lang="en-US" sz="2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</a:t>
            </a:r>
            <a:r>
              <a:rPr lang="en-US" sz="2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’&gt;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joinedStr</a:t>
            </a:r>
            <a:r>
              <a:rPr lang="en-US" sz="2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	/\\86|\\n\\e8\\1f&lt;\\b4D.nm\\a7\\e6\\04\\f7hS\\9e\\</a:t>
            </a:r>
            <a:r>
              <a:rPr lang="en-US" sz="2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</a:t>
            </a:r>
            <a:r>
              <a:rPr lang="en-US" sz="2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+\\e1\\</a:t>
            </a:r>
            <a:r>
              <a:rPr lang="en-US" sz="2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dd</a:t>
            </a:r>
            <a:r>
              <a:rPr lang="en-US" sz="2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\\8b\\b7\\bb\\b0\\91\\a0\\a9\\ac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Convert the string, into byte, and account for the byte-CHAR insertion:</a:t>
            </a:r>
          </a:p>
          <a:p>
            <a:pPr>
              <a:lnSpc>
                <a:spcPct val="115000"/>
              </a:lnSpc>
            </a:pP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type(recovered):	 &lt;class 'bytes’&gt;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recovered =   	b'/\x86|x\n\xe8\x1f&lt;\xb4D.nm\xa7\xe6\x04\xf7hS\x9e\</a:t>
            </a:r>
            <a:r>
              <a:rPr lang="en-US" sz="2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xea</a:t>
            </a:r>
            <a:r>
              <a:rPr lang="en-US" sz="2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+\xe1\</a:t>
            </a:r>
            <a:r>
              <a:rPr lang="en-US" sz="2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xdd</a:t>
            </a:r>
            <a:r>
              <a:rPr lang="en-US" sz="2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\x8b\xb7\</a:t>
            </a:r>
            <a:r>
              <a:rPr lang="en-US" sz="2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xbb</a:t>
            </a:r>
            <a:r>
              <a:rPr lang="en-US" sz="2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\xb0\x91\xa0\xa9\</a:t>
            </a:r>
            <a:r>
              <a:rPr lang="en-US" sz="220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xac</a:t>
            </a:r>
            <a:r>
              <a:rPr lang="en-US" sz="22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32175DC-AB12-074C-95A0-B04BE50E64B8}"/>
              </a:ext>
            </a:extLst>
          </p:cNvPr>
          <p:cNvSpPr/>
          <p:nvPr/>
        </p:nvSpPr>
        <p:spPr>
          <a:xfrm>
            <a:off x="9427636" y="12103"/>
            <a:ext cx="1354667" cy="280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\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b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0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\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9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1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\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1151B7-6989-8E43-BFED-819C8C55446A}"/>
              </a:ext>
            </a:extLst>
          </p:cNvPr>
          <p:cNvSpPr/>
          <p:nvPr/>
        </p:nvSpPr>
        <p:spPr>
          <a:xfrm>
            <a:off x="7205135" y="0"/>
            <a:ext cx="1354667" cy="280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+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\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1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\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d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d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\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415EC6-DEB0-B445-97A5-E16046473B38}"/>
              </a:ext>
            </a:extLst>
          </p:cNvPr>
          <p:cNvSpPr/>
          <p:nvPr/>
        </p:nvSpPr>
        <p:spPr>
          <a:xfrm>
            <a:off x="4868334" y="48169"/>
            <a:ext cx="1354667" cy="280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h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S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\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9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\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a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+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9B4CE6-9CBC-7249-A31E-252C5B843642}"/>
              </a:ext>
            </a:extLst>
          </p:cNvPr>
          <p:cNvSpPr/>
          <p:nvPr/>
        </p:nvSpPr>
        <p:spPr>
          <a:xfrm>
            <a:off x="2311400" y="48169"/>
            <a:ext cx="1354667" cy="2801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8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\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1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f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&lt;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\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x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temp1 = b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726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963177F-05C6-B345-BC8F-4A0AF8DA2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925430"/>
            <a:ext cx="11616266" cy="2082800"/>
          </a:xfrm>
        </p:spPr>
        <p:txBody>
          <a:bodyPr/>
          <a:lstStyle/>
          <a:p>
            <a:pPr algn="l"/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recovered = ciphertext   	b'/\x86|x\n\xe8\x1f&lt;\xb4D.nm\xa7\xe6\x04\xf7hS\x9e\</a:t>
            </a: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xea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+\xe1\</a:t>
            </a: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xdd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\x8b\xb7\</a:t>
            </a: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xbb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\xb0\x91\xa0\xa9\</a:t>
            </a:r>
            <a:r>
              <a:rPr lang="en-US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xac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dirty="0"/>
          </a:p>
          <a:p>
            <a:pPr algn="l"/>
            <a:r>
              <a:rPr lang="en-US" dirty="0"/>
              <a:t>	Import our AES cipher, and use the AES algorithm to decrypt.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722BC4-3A77-7746-BEAF-0AD9BE2F7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9999" y="3008230"/>
            <a:ext cx="9652000" cy="276998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Now we can decrypt using the AES library, after we have removed our length, and padding: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globals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import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cipher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cipher.decrypt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(ciphertext).decode(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'utf-8'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dec.count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'{'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return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[: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dec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-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Decrypted:  this is my super secret message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70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258C4C-3D49-F44E-9EF2-E517371BD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2900" y="1356925"/>
            <a:ext cx="6121400" cy="152349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# =========for the AES encryption ====start=======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global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key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key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5C26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b'Sixteen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5C26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byte key’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# we made this global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global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message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message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"this is my super secret message"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Crypto.Cipher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import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AES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global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cipher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cipher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AES.new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(key)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# =========for the AES encryption ====end=======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93C1F-890A-4E42-9E93-1A3666255E28}"/>
              </a:ext>
            </a:extLst>
          </p:cNvPr>
          <p:cNvSpPr txBox="1"/>
          <p:nvPr/>
        </p:nvSpPr>
        <p:spPr>
          <a:xfrm>
            <a:off x="5422900" y="710594"/>
            <a:ext cx="3393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AES for Display</a:t>
            </a:r>
          </a:p>
          <a:p>
            <a:r>
              <a:rPr lang="en-US" dirty="0"/>
              <a:t>DO NOT MAKE THESE GLOBAL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38F642-DE66-064C-9EEC-9284EFDD8A5E}"/>
              </a:ext>
            </a:extLst>
          </p:cNvPr>
          <p:cNvSpPr/>
          <p:nvPr/>
        </p:nvSpPr>
        <p:spPr>
          <a:xfrm>
            <a:off x="4876799" y="3030079"/>
            <a:ext cx="6313129" cy="1487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INPUT:  	</a:t>
            </a:r>
            <a:r>
              <a:rPr lang="en-US" sz="2000" i="1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is my super secret message</a:t>
            </a:r>
          </a:p>
          <a:p>
            <a:pPr lvl="1">
              <a:lnSpc>
                <a:spcPct val="115000"/>
              </a:lnSpc>
            </a:pPr>
            <a:r>
              <a:rPr lang="en-US" sz="2000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Append:  	Binary Length + ##### </a:t>
            </a:r>
            <a:r>
              <a:rPr lang="en-US" sz="2000" i="1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message</a:t>
            </a:r>
          </a:p>
          <a:p>
            <a:pPr marR="0"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000" i="1" dirty="0">
              <a:solidFill>
                <a:schemeClr val="bg1"/>
              </a:solidFill>
              <a:effectLst/>
              <a:highlight>
                <a:srgbClr val="FFFF00"/>
              </a:highligh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FD4CE-FECF-BF46-A2F3-111817941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356925"/>
            <a:ext cx="3181350" cy="3310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722BF0-65CB-2947-9609-64D1360501CD}"/>
              </a:ext>
            </a:extLst>
          </p:cNvPr>
          <p:cNvSpPr/>
          <p:nvPr/>
        </p:nvSpPr>
        <p:spPr>
          <a:xfrm>
            <a:off x="4876799" y="3890216"/>
            <a:ext cx="6313129" cy="42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KEY:  	</a:t>
            </a:r>
            <a:r>
              <a:rPr lang="en-US" sz="2000" i="1" dirty="0" err="1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b’Sixteen</a:t>
            </a:r>
            <a:r>
              <a:rPr lang="en-US" sz="2000" i="1" dirty="0">
                <a:solidFill>
                  <a:schemeClr val="bg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byte key’</a:t>
            </a:r>
            <a:endParaRPr lang="en-US" sz="2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Plaque 8">
            <a:extLst>
              <a:ext uri="{FF2B5EF4-FFF2-40B4-BE49-F238E27FC236}">
                <a16:creationId xmlns:a16="http://schemas.microsoft.com/office/drawing/2014/main" id="{3C709D9D-75E9-B64A-A2D3-A16C0AF41BBC}"/>
              </a:ext>
            </a:extLst>
          </p:cNvPr>
          <p:cNvSpPr/>
          <p:nvPr/>
        </p:nvSpPr>
        <p:spPr>
          <a:xfrm>
            <a:off x="5422900" y="4464634"/>
            <a:ext cx="2408767" cy="926000"/>
          </a:xfrm>
          <a:prstGeom prst="plaqu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Cipher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A604C3-3E96-504B-9F00-5D413B963F60}"/>
              </a:ext>
            </a:extLst>
          </p:cNvPr>
          <p:cNvSpPr/>
          <p:nvPr/>
        </p:nvSpPr>
        <p:spPr>
          <a:xfrm>
            <a:off x="1341077" y="5540294"/>
            <a:ext cx="9848852" cy="390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highlight>
                  <a:srgbClr val="FF0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b'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/\x86|x\n\xe8\x1f&lt;\xb4D.nm</a:t>
            </a:r>
            <a:r>
              <a:rPr lang="en-US" dirty="0">
                <a:highlight>
                  <a:srgbClr val="008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\xa7\xe6\x04\xf7hS\x9e\</a:t>
            </a:r>
            <a:r>
              <a:rPr lang="en-US" dirty="0" err="1">
                <a:highlight>
                  <a:srgbClr val="008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xea</a:t>
            </a:r>
            <a:r>
              <a:rPr lang="en-US" dirty="0">
                <a:highlight>
                  <a:srgbClr val="008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+\xe1\</a:t>
            </a:r>
            <a:r>
              <a:rPr lang="en-US" dirty="0" err="1">
                <a:highlight>
                  <a:srgbClr val="008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xdd</a:t>
            </a:r>
            <a:r>
              <a:rPr lang="en-US" dirty="0">
                <a:highlight>
                  <a:srgbClr val="008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\x8b\xb7\</a:t>
            </a:r>
            <a:r>
              <a:rPr lang="en-US" dirty="0" err="1">
                <a:highlight>
                  <a:srgbClr val="008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xbb</a:t>
            </a:r>
            <a:r>
              <a:rPr lang="en-US" dirty="0">
                <a:highlight>
                  <a:srgbClr val="008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\xb0\x91\xa0\xa9\</a:t>
            </a:r>
            <a:r>
              <a:rPr lang="en-US" dirty="0" err="1">
                <a:highlight>
                  <a:srgbClr val="008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xac</a:t>
            </a:r>
            <a:r>
              <a:rPr lang="en-US" dirty="0">
                <a:highlight>
                  <a:srgbClr val="FF0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692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963177F-05C6-B345-BC8F-4A0AF8DA2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200" y="1355344"/>
            <a:ext cx="11163300" cy="5070856"/>
          </a:xfrm>
        </p:spPr>
        <p:txBody>
          <a:bodyPr>
            <a:noAutofit/>
          </a:bodyPr>
          <a:lstStyle/>
          <a:p>
            <a:r>
              <a:rPr lang="en-US" dirty="0"/>
              <a:t>An encrypted byte character ‘\xa7’</a:t>
            </a:r>
          </a:p>
          <a:p>
            <a:r>
              <a:rPr lang="en-US" dirty="0"/>
              <a:t>Based on the binary representation we would end up with this:</a:t>
            </a:r>
          </a:p>
          <a:p>
            <a:r>
              <a:rPr lang="en-US" b="1" dirty="0"/>
              <a:t>'01011100', '01111000', '01100001', '00110111'</a:t>
            </a:r>
            <a:endParaRPr lang="en-US" dirty="0"/>
          </a:p>
          <a:p>
            <a:r>
              <a:rPr lang="en-US" dirty="0"/>
              <a:t>Because we do not have this direct translation, we need to convert our AES byte encryption to string format:</a:t>
            </a:r>
          </a:p>
          <a:p>
            <a:r>
              <a:rPr lang="en-US" dirty="0" err="1"/>
              <a:t>byteMessage</a:t>
            </a:r>
            <a:r>
              <a:rPr lang="en-US" dirty="0"/>
              <a:t>:</a:t>
            </a:r>
          </a:p>
          <a:p>
            <a:r>
              <a:rPr lang="en-US" dirty="0">
                <a:highlight>
                  <a:srgbClr val="FF0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b'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/\x86|x\n\xe8\x1f&lt;\xb4D.nm</a:t>
            </a:r>
            <a:r>
              <a:rPr lang="en-US" dirty="0">
                <a:highlight>
                  <a:srgbClr val="008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\xa7\xe6\x04\xf7hS\x9e\</a:t>
            </a:r>
            <a:r>
              <a:rPr lang="en-US" dirty="0" err="1">
                <a:highlight>
                  <a:srgbClr val="008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xea</a:t>
            </a:r>
            <a:r>
              <a:rPr lang="en-US" dirty="0">
                <a:highlight>
                  <a:srgbClr val="008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+\xe1\</a:t>
            </a:r>
            <a:r>
              <a:rPr lang="en-US" dirty="0" err="1">
                <a:highlight>
                  <a:srgbClr val="008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xdd</a:t>
            </a:r>
            <a:r>
              <a:rPr lang="en-US" dirty="0">
                <a:highlight>
                  <a:srgbClr val="008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\x8b\xb7\</a:t>
            </a:r>
            <a:r>
              <a:rPr lang="en-US" dirty="0" err="1">
                <a:highlight>
                  <a:srgbClr val="008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xbb</a:t>
            </a:r>
            <a:r>
              <a:rPr lang="en-US" dirty="0">
                <a:highlight>
                  <a:srgbClr val="008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\xb0\x91\xa0\xa9\</a:t>
            </a:r>
            <a:r>
              <a:rPr lang="en-US" dirty="0" err="1">
                <a:highlight>
                  <a:srgbClr val="008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xac</a:t>
            </a:r>
            <a:r>
              <a:rPr lang="en-US" dirty="0">
                <a:highlight>
                  <a:srgbClr val="FF00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 </a:t>
            </a:r>
          </a:p>
          <a:p>
            <a:r>
              <a:rPr lang="en-US" b="1" dirty="0" err="1"/>
              <a:t>stringMessage</a:t>
            </a:r>
            <a:r>
              <a:rPr lang="en-US" b="1" dirty="0"/>
              <a:t>:</a:t>
            </a:r>
            <a:endParaRPr lang="en-US" dirty="0"/>
          </a:p>
          <a:p>
            <a:r>
              <a:rPr lang="en-US" dirty="0"/>
              <a:t>b'/\x86|x\n\xe8\x1f&lt;\xb4D.nm\xa7\xe6\x04\xf7hS\x9e\</a:t>
            </a:r>
            <a:r>
              <a:rPr lang="en-US" dirty="0" err="1"/>
              <a:t>xea</a:t>
            </a:r>
            <a:r>
              <a:rPr lang="en-US" dirty="0"/>
              <a:t>+\xe1\</a:t>
            </a:r>
            <a:r>
              <a:rPr lang="en-US" dirty="0" err="1"/>
              <a:t>xdd</a:t>
            </a:r>
            <a:r>
              <a:rPr lang="en-US" dirty="0"/>
              <a:t>\x8b\xb7\</a:t>
            </a:r>
            <a:r>
              <a:rPr lang="en-US" dirty="0" err="1"/>
              <a:t>xbb</a:t>
            </a:r>
            <a:r>
              <a:rPr lang="en-US" dirty="0"/>
              <a:t>\xb0\x91\xa0\xa9\</a:t>
            </a:r>
            <a:r>
              <a:rPr lang="en-US" dirty="0" err="1"/>
              <a:t>xac</a:t>
            </a:r>
            <a:r>
              <a:rPr lang="en-US" dirty="0"/>
              <a:t>'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7CD87C-BF37-0E43-A47B-AAEFD5E3138B}"/>
              </a:ext>
            </a:extLst>
          </p:cNvPr>
          <p:cNvSpPr txBox="1"/>
          <p:nvPr/>
        </p:nvSpPr>
        <p:spPr>
          <a:xfrm>
            <a:off x="3997827" y="520700"/>
            <a:ext cx="4196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Byte </a:t>
            </a:r>
            <a:r>
              <a:rPr lang="en-US" sz="3000" dirty="0">
                <a:sym typeface="Wingdings" pitchFamily="2" charset="2"/>
              </a:rPr>
              <a:t> String  Binary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51676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963177F-05C6-B345-BC8F-4A0AF8DA2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900" y="1714500"/>
            <a:ext cx="11125200" cy="4762500"/>
          </a:xfrm>
        </p:spPr>
        <p:txBody>
          <a:bodyPr>
            <a:normAutofit/>
          </a:bodyPr>
          <a:lstStyle/>
          <a:p>
            <a:r>
              <a:rPr lang="en-US" dirty="0"/>
              <a:t> </a:t>
            </a:r>
          </a:p>
          <a:p>
            <a:r>
              <a:rPr lang="en-US" dirty="0"/>
              <a:t>Binary translations are not always 8-bits</a:t>
            </a:r>
          </a:p>
          <a:p>
            <a:endParaRPr lang="en-US" b="1" dirty="0"/>
          </a:p>
          <a:p>
            <a:r>
              <a:rPr lang="en-US" b="1" dirty="0"/>
              <a:t>SPACE: 100000</a:t>
            </a:r>
          </a:p>
          <a:p>
            <a:r>
              <a:rPr lang="en-US" dirty="0"/>
              <a:t>Binary character ranges values from: [6-bit, 7-bit, 8-bit] </a:t>
            </a:r>
          </a:p>
          <a:p>
            <a:endParaRPr lang="en-US" dirty="0"/>
          </a:p>
          <a:p>
            <a:r>
              <a:rPr lang="en-US" dirty="0"/>
              <a:t>Our pixel embedding will be based on our first workable pixel (to be explained) so we must maintain a strict 8-bit embedding structure. Our encrypted message, which has been converted to a string format: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110000_1111001_111001_00110011_0………………..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1B6F8-0A82-D745-8610-1D7093472089}"/>
              </a:ext>
            </a:extLst>
          </p:cNvPr>
          <p:cNvSpPr txBox="1"/>
          <p:nvPr/>
        </p:nvSpPr>
        <p:spPr>
          <a:xfrm>
            <a:off x="3997827" y="520700"/>
            <a:ext cx="4196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Binary Extension</a:t>
            </a:r>
          </a:p>
        </p:txBody>
      </p:sp>
    </p:spTree>
    <p:extLst>
      <p:ext uri="{BB962C8B-B14F-4D97-AF65-F5344CB8AC3E}">
        <p14:creationId xmlns:p14="http://schemas.microsoft.com/office/powerpoint/2010/main" val="2837402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CD30B01-9B9C-0A4B-B20A-1B242FA35B8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768350" y="551288"/>
            <a:ext cx="10655300" cy="57554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Nate is</a:t>
            </a:r>
            <a:b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['1001110', '1100001', '1110100', '1100101', '100000', '1101001', '1110011']</a:t>
            </a:r>
            <a:b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Length of xxx = 7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can adjust this to an 8-bit binary representation by just a simple algorithm that inserts zeros on the left side of the binary-character up to the 8</a:t>
            </a:r>
            <a:r>
              <a:rPr kumimoji="0" lang="en-US" altLang="en-US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position.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convertBinarytoDisplay8digits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initialBin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):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function turns each char into 8 binary digits - But we have a char in binary, in an array</a:t>
            </a:r>
            <a:b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b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secondBin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))[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:].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zfill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8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initialBin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]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print(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secondBin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print("Length of xxx = ")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print(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secondBin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)))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return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secondBin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algn="l">
              <a:buClrTx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Nate is</a:t>
            </a:r>
            <a:b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['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1001110', '</a:t>
            </a:r>
            <a:r>
              <a:rPr lang="en-US" altLang="en-US" sz="1800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1100001', '</a:t>
            </a:r>
            <a:r>
              <a:rPr lang="en-US" altLang="en-US" sz="1800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1110100', '</a:t>
            </a:r>
            <a:r>
              <a:rPr lang="en-US" altLang="en-US" sz="1800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1100101', '</a:t>
            </a:r>
            <a:r>
              <a:rPr lang="en-US" altLang="en-US" sz="1800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00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100000', '</a:t>
            </a:r>
            <a:r>
              <a:rPr lang="en-US" altLang="en-US" sz="1800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1101001', '</a:t>
            </a:r>
            <a:r>
              <a:rPr lang="en-US" altLang="en-US" sz="1800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1110011’]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algn="l">
              <a:buClrTx/>
            </a:pPr>
            <a:r>
              <a:rPr lang="en-US" altLang="en-US" sz="1800" i="1" dirty="0">
                <a:solidFill>
                  <a:srgbClr val="62975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Length of xxx = 7</a:t>
            </a:r>
            <a:r>
              <a:rPr lang="en-US" altLang="en-US" sz="1800" dirty="0"/>
              <a:t> </a:t>
            </a: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150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963177F-05C6-B345-BC8F-4A0AF8DA2D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100" y="2374900"/>
            <a:ext cx="11125200" cy="3759200"/>
          </a:xfrm>
        </p:spPr>
        <p:txBody>
          <a:bodyPr>
            <a:normAutofit/>
          </a:bodyPr>
          <a:lstStyle/>
          <a:p>
            <a:r>
              <a:rPr lang="en-US" dirty="0" err="1"/>
              <a:t>binaryMessage</a:t>
            </a:r>
            <a:r>
              <a:rPr lang="en-US" dirty="0"/>
              <a:t>:  ['01100010', '00100111', '00101111', '01011100', '01111000', '00111000', '00110110', '01111100', '01111000', '01011100', '01101110', '01011100', '01111000', '01100101', '00111000', '01011100', '01111000', '00110001', '01100110', '00111100', '01011100', '01111000', '01100010', '00110100', '01000100', '00101110', '01101110', '01101101', '01011100', '01111000', '01100001', '00110111', '01011100', '01111000', '01100101', '00110110', '01011100', '01111000', '00110000', '00110100', '01011100', '01111000', '01100110', '00110111', '01101000', '01010011', '01011100', '01111000', '00111001', '01100101', '01011100', '01111000', '01100101', '01100001', '00101011', '01011100', '01111000', '01100101', '00110001', '01011100', '01111000', '01100100', '01100100', '01011100', '01111000', '00111000', '01100010', '01011100', '01111000', '01100010', '00110111', '01011100', '01111000', '01100010', '01100010', '01011100', '01111000', '01100010', '00110000', '01011100', '01111000', '00111001', '00110001', '01011100', '01111000', '01100001', '00110000', '01011100', '01111000', '01100001', '00111001', '01011100', '01111000', '01100001', '01100011', '00100111']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E33FA0-B5A2-9A4F-942F-2CAE1F1A08C1}"/>
              </a:ext>
            </a:extLst>
          </p:cNvPr>
          <p:cNvSpPr txBox="1"/>
          <p:nvPr/>
        </p:nvSpPr>
        <p:spPr>
          <a:xfrm>
            <a:off x="1228609" y="1524000"/>
            <a:ext cx="9734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b'/\x86|x\n\xe8\x1f&lt;\xb4D.nm\xa7\xe6\x04\xf7hS\x9e\</a:t>
            </a:r>
            <a:r>
              <a:rPr lang="en-US" dirty="0" err="1"/>
              <a:t>xea</a:t>
            </a:r>
            <a:r>
              <a:rPr lang="en-US" dirty="0"/>
              <a:t>+\xe1\</a:t>
            </a:r>
            <a:r>
              <a:rPr lang="en-US" dirty="0" err="1"/>
              <a:t>xdd</a:t>
            </a:r>
            <a:r>
              <a:rPr lang="en-US" dirty="0"/>
              <a:t>\x8b\xb7\</a:t>
            </a:r>
            <a:r>
              <a:rPr lang="en-US" dirty="0" err="1"/>
              <a:t>xbb</a:t>
            </a:r>
            <a:r>
              <a:rPr lang="en-US" dirty="0"/>
              <a:t>\xb0\x91\xa0\xa9\</a:t>
            </a:r>
            <a:r>
              <a:rPr lang="en-US" dirty="0" err="1"/>
              <a:t>xac</a:t>
            </a:r>
            <a:r>
              <a:rPr lang="en-US" dirty="0"/>
              <a:t>'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73FA44-3A63-2A4C-869C-6C52A1E755FF}"/>
              </a:ext>
            </a:extLst>
          </p:cNvPr>
          <p:cNvSpPr txBox="1"/>
          <p:nvPr/>
        </p:nvSpPr>
        <p:spPr>
          <a:xfrm>
            <a:off x="3997827" y="520700"/>
            <a:ext cx="41963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Binary Conversion</a:t>
            </a:r>
          </a:p>
        </p:txBody>
      </p:sp>
    </p:spTree>
    <p:extLst>
      <p:ext uri="{BB962C8B-B14F-4D97-AF65-F5344CB8AC3E}">
        <p14:creationId xmlns:p14="http://schemas.microsoft.com/office/powerpoint/2010/main" val="868363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230CEE-5E29-F342-950D-77C1727EE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836" y="327017"/>
            <a:ext cx="9021064" cy="3101983"/>
          </a:xfrm>
        </p:spPr>
        <p:txBody>
          <a:bodyPr/>
          <a:lstStyle/>
          <a:p>
            <a:r>
              <a:rPr lang="en-US" dirty="0"/>
              <a:t>4032 x 3024</a:t>
            </a:r>
          </a:p>
          <a:p>
            <a:r>
              <a:rPr lang="en-US" dirty="0"/>
              <a:t>Available Pixels 		= 12,192,768</a:t>
            </a:r>
          </a:p>
          <a:p>
            <a:r>
              <a:rPr lang="en-US" dirty="0"/>
              <a:t>x3 for RGB per pixel	= 36,578,304 available bytes</a:t>
            </a:r>
          </a:p>
          <a:p>
            <a:r>
              <a:rPr lang="en-US" dirty="0"/>
              <a:t>Based on LSB		= 36,578,304 total bits, since we use the last bit in each byte</a:t>
            </a:r>
          </a:p>
          <a:p>
            <a:r>
              <a:rPr lang="en-US" dirty="0"/>
              <a:t>8bits per char:</a:t>
            </a:r>
          </a:p>
          <a:p>
            <a:r>
              <a:rPr lang="en-US" dirty="0"/>
              <a:t>36,578,304 / 8 		= 4,572,288 chars 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B86C34-7AD9-5B45-8B27-42AF4FADF8E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429" y="2072013"/>
            <a:ext cx="5944870" cy="445897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1C1694-9B18-4A4A-B5E8-6302EA99A47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429" y="327017"/>
            <a:ext cx="5822061" cy="4102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A06048-02BA-DC4E-9AEC-F8FE00ED2B1B}"/>
              </a:ext>
            </a:extLst>
          </p:cNvPr>
          <p:cNvSpPr txBox="1"/>
          <p:nvPr/>
        </p:nvSpPr>
        <p:spPr>
          <a:xfrm>
            <a:off x="724970" y="3059667"/>
            <a:ext cx="42788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Each book page: 	300-350 words</a:t>
            </a:r>
          </a:p>
          <a:p>
            <a:r>
              <a:rPr lang="en-US" dirty="0"/>
              <a:t>Word:			5 Characters + Space</a:t>
            </a:r>
          </a:p>
          <a:p>
            <a:endParaRPr lang="en-US" dirty="0"/>
          </a:p>
          <a:p>
            <a:r>
              <a:rPr lang="en-US" dirty="0"/>
              <a:t>Each book page:	2000 Characters</a:t>
            </a:r>
          </a:p>
          <a:p>
            <a:r>
              <a:rPr lang="en-US" dirty="0"/>
              <a:t>Avg. Book Length:	250 Pages</a:t>
            </a:r>
          </a:p>
          <a:p>
            <a:endParaRPr lang="en-US" dirty="0"/>
          </a:p>
          <a:p>
            <a:r>
              <a:rPr lang="en-US" dirty="0"/>
              <a:t>= 500, 000 Characters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795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963177F-05C6-B345-BC8F-4A0AF8DA2D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B8DBB46-6F79-F048-9378-558D84E0D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"/>
            <a:ext cx="269366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7" descr="Image result for image of all pixels in photo">
            <a:extLst>
              <a:ext uri="{FF2B5EF4-FFF2-40B4-BE49-F238E27FC236}">
                <a16:creationId xmlns:a16="http://schemas.microsoft.com/office/drawing/2014/main" id="{D4662C68-318E-1C4B-8D35-A31BC4445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270" y="2217932"/>
            <a:ext cx="8477459" cy="426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B978D0-5173-7447-B9E0-C1429623D662}"/>
              </a:ext>
            </a:extLst>
          </p:cNvPr>
          <p:cNvSpPr/>
          <p:nvPr/>
        </p:nvSpPr>
        <p:spPr>
          <a:xfrm>
            <a:off x="948252" y="1101011"/>
            <a:ext cx="606012" cy="6158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B5404C-6135-044E-9732-1F2DE1C5CF5D}"/>
              </a:ext>
            </a:extLst>
          </p:cNvPr>
          <p:cNvSpPr/>
          <p:nvPr/>
        </p:nvSpPr>
        <p:spPr>
          <a:xfrm>
            <a:off x="6617855" y="1101011"/>
            <a:ext cx="606012" cy="615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2DE186-A71E-F740-801A-DC249DFB2078}"/>
              </a:ext>
            </a:extLst>
          </p:cNvPr>
          <p:cNvSpPr/>
          <p:nvPr/>
        </p:nvSpPr>
        <p:spPr>
          <a:xfrm>
            <a:off x="1598020" y="175838"/>
            <a:ext cx="385156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RBG = 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255, 255, 255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1734A3-463A-5240-9DE3-0AB2C756598C}"/>
              </a:ext>
            </a:extLst>
          </p:cNvPr>
          <p:cNvSpPr/>
          <p:nvPr/>
        </p:nvSpPr>
        <p:spPr>
          <a:xfrm>
            <a:off x="8305546" y="175838"/>
            <a:ext cx="229421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RBG = 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0, 0, 0</a:t>
            </a:r>
          </a:p>
        </p:txBody>
      </p:sp>
    </p:spTree>
    <p:extLst>
      <p:ext uri="{BB962C8B-B14F-4D97-AF65-F5344CB8AC3E}">
        <p14:creationId xmlns:p14="http://schemas.microsoft.com/office/powerpoint/2010/main" val="385360691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{AE126847-97E4-A84B-A157-11AED8209280}tf10001120</Template>
  <TotalTime>1115</TotalTime>
  <Words>1376</Words>
  <Application>Microsoft Macintosh PowerPoint</Application>
  <PresentationFormat>Widescreen</PresentationFormat>
  <Paragraphs>314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Gill Sans MT</vt:lpstr>
      <vt:lpstr>Times New Roman</vt:lpstr>
      <vt:lpstr>Wingdings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Terry, Nathan C2</dc:creator>
  <cp:lastModifiedBy>Terry, Nathan C2</cp:lastModifiedBy>
  <cp:revision>26</cp:revision>
  <dcterms:created xsi:type="dcterms:W3CDTF">2018-10-14T17:20:41Z</dcterms:created>
  <dcterms:modified xsi:type="dcterms:W3CDTF">2018-11-13T20:14:23Z</dcterms:modified>
</cp:coreProperties>
</file>